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9" r:id="rId9"/>
    <p:sldId id="268" r:id="rId10"/>
    <p:sldId id="284" r:id="rId11"/>
    <p:sldId id="267" r:id="rId12"/>
    <p:sldId id="265" r:id="rId13"/>
    <p:sldId id="270" r:id="rId14"/>
    <p:sldId id="271" r:id="rId15"/>
    <p:sldId id="272" r:id="rId16"/>
    <p:sldId id="274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5" r:id="rId25"/>
  </p:sldIdLst>
  <p:sldSz cx="14630400" cy="8229600"/>
  <p:notesSz cx="8229600" cy="14630400"/>
  <p:embeddedFontLst>
    <p:embeddedFont>
      <p:font typeface="Cabin" pitchFamily="2" charset="0"/>
      <p:regular r:id="rId27"/>
      <p:bold r:id="rId28"/>
      <p:italic r:id="rId29"/>
      <p:boldItalic r:id="rId30"/>
    </p:embeddedFont>
    <p:embeddedFont>
      <p:font typeface="Cabin Bold" pitchFamily="2" charset="0"/>
      <p:bold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Unbounded" pitchFamily="2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27-Apr-25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8B39-0BE4-CCC9-692D-5C482DF27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D62BD-A082-6483-A8C7-3343BF971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DB1830-AC43-F53C-D457-B6C6D6231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EBDF5-B128-0C09-DF2F-4F16E5E67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04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837CB-A91A-BF27-FC3A-AA1BE1A3B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59C870-2229-1579-A086-F58D6D5E11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8C2876-7262-DFE6-0A92-E026831B47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DC1DA-A85F-C64B-0108-85F16808C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62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0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0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08598"/>
            <a:ext cx="7468553" cy="1703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Multi-Client FTP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866838"/>
            <a:ext cx="7468553" cy="926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comprehensive file transfer protocol system designed for concurrent client handling and robust file operations.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340287" y="5306497"/>
            <a:ext cx="3571994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1702FBF1-A92C-0ADC-FB47-514E0B4EE8E3}"/>
              </a:ext>
            </a:extLst>
          </p:cNvPr>
          <p:cNvSpPr/>
          <p:nvPr/>
        </p:nvSpPr>
        <p:spPr>
          <a:xfrm>
            <a:off x="1349812" y="5077896"/>
            <a:ext cx="3571994" cy="2704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AVIK MANDAL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ANKIT KUMAR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NAVODIT VERMA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KAVY VAGHELA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UTKARSH KUMAR</a:t>
            </a: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D118B77-EE63-CFED-1EBA-8F190E156366}"/>
              </a:ext>
            </a:extLst>
          </p:cNvPr>
          <p:cNvSpPr/>
          <p:nvPr/>
        </p:nvSpPr>
        <p:spPr>
          <a:xfrm>
            <a:off x="1368862" y="4839772"/>
            <a:ext cx="3571994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7D3E5-53ED-B8AB-D5F4-9C757A2A8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70D3D0A-8082-9F0D-020D-50A66F7492B0}"/>
              </a:ext>
            </a:extLst>
          </p:cNvPr>
          <p:cNvSpPr/>
          <p:nvPr/>
        </p:nvSpPr>
        <p:spPr>
          <a:xfrm>
            <a:off x="667583" y="1004411"/>
            <a:ext cx="7639764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Technical Implementation Details</a:t>
            </a:r>
            <a:endParaRPr lang="en-US" sz="35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FBC804A-F3BA-543F-B6A5-B80629D4B023}"/>
              </a:ext>
            </a:extLst>
          </p:cNvPr>
          <p:cNvSpPr/>
          <p:nvPr/>
        </p:nvSpPr>
        <p:spPr>
          <a:xfrm>
            <a:off x="667583" y="3756541"/>
            <a:ext cx="13295233" cy="3947874"/>
          </a:xfrm>
          <a:prstGeom prst="roundRect">
            <a:avLst>
              <a:gd name="adj" fmla="val 725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99CD53C1-BB9F-9CBD-F608-EF6C7E322E81}"/>
              </a:ext>
            </a:extLst>
          </p:cNvPr>
          <p:cNvSpPr/>
          <p:nvPr/>
        </p:nvSpPr>
        <p:spPr>
          <a:xfrm>
            <a:off x="658058" y="2362200"/>
            <a:ext cx="13314283" cy="5342215"/>
          </a:xfrm>
          <a:prstGeom prst="roundRect">
            <a:avLst>
              <a:gd name="adj" fmla="val 725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4D13921-477F-F6D5-2A89-01176D341AD5}"/>
              </a:ext>
            </a:extLst>
          </p:cNvPr>
          <p:cNvSpPr/>
          <p:nvPr/>
        </p:nvSpPr>
        <p:spPr>
          <a:xfrm>
            <a:off x="848797" y="3093720"/>
            <a:ext cx="6573083" cy="4467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CAD6DE"/>
                </a:solidFill>
                <a:highlight>
                  <a:srgbClr val="054842"/>
                </a:highlight>
                <a:latin typeface="Consolas" pitchFamily="34" charset="0"/>
              </a:rPr>
              <a:t>// Server-side</a:t>
            </a:r>
            <a:endParaRPr lang="en-US" sz="1600" dirty="0"/>
          </a:p>
          <a:p>
            <a:pPr>
              <a:lnSpc>
                <a:spcPts val="1800"/>
              </a:lnSpc>
              <a:buNone/>
            </a:pP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handle_client(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client_socket){</a:t>
            </a:r>
          </a:p>
          <a:p>
            <a:pPr>
              <a:lnSpc>
                <a:spcPts val="1800"/>
              </a:lnSpc>
              <a:buNone/>
            </a:pP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sock = *(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*)client_socket;</a:t>
            </a:r>
          </a:p>
          <a:p>
            <a:pPr>
              <a:lnSpc>
                <a:spcPts val="1800"/>
              </a:lnSpc>
              <a:buNone/>
            </a:pP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string client_directory =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// Handle Client code</a:t>
            </a:r>
            <a:endParaRPr lang="en-US" sz="16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 algn="l">
              <a:lnSpc>
                <a:spcPts val="1500"/>
              </a:lnSpc>
              <a:buNone/>
            </a:pPr>
            <a:endParaRPr lang="en-US" sz="1600" dirty="0"/>
          </a:p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CAD6DE"/>
                </a:solidFill>
                <a:highlight>
                  <a:srgbClr val="0548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File Transfer</a:t>
            </a:r>
            <a:endParaRPr lang="en-US" sz="1600" dirty="0"/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send_all(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sock,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void*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buf,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len) {</a:t>
            </a: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p =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*&gt;(buf);</a:t>
            </a: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(len &gt;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bytes = send(sock, p, len,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(bytes &lt;=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 += bytes;</a:t>
            </a: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len -= bytes;</a:t>
            </a: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1FF952D-EEA6-E9DF-CF80-DB315EDB89B6}"/>
              </a:ext>
            </a:extLst>
          </p:cNvPr>
          <p:cNvSpPr/>
          <p:nvPr/>
        </p:nvSpPr>
        <p:spPr>
          <a:xfrm>
            <a:off x="7417238" y="3093720"/>
            <a:ext cx="6555104" cy="4467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CAD6DE"/>
                </a:solidFill>
                <a:highlight>
                  <a:srgbClr val="0548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Client-side</a:t>
            </a:r>
            <a:endParaRPr lang="en-US" sz="1600" dirty="0"/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send_command(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sock, string command){</a:t>
            </a: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buffer[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BUFFER_SIZE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send(sock, command.c_str(), command.size(),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// Send command code</a:t>
            </a:r>
            <a:endParaRPr lang="en-I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sz="1600" dirty="0">
                <a:solidFill>
                  <a:srgbClr val="CAD6DE"/>
                </a:solidFill>
                <a:highlight>
                  <a:srgbClr val="0548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600" dirty="0"/>
          </a:p>
          <a:p>
            <a:pPr marL="0" indent="0" algn="l">
              <a:lnSpc>
                <a:spcPts val="1500"/>
              </a:lnSpc>
              <a:buNone/>
            </a:pPr>
            <a:endParaRPr lang="en-US" sz="1600" dirty="0"/>
          </a:p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CAD6DE"/>
                </a:solidFill>
                <a:highlight>
                  <a:srgbClr val="0548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File Transfer</a:t>
            </a:r>
            <a:endParaRPr lang="en-US" sz="1600" dirty="0"/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recv_all(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sock,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void*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buf,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len) {</a:t>
            </a: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p =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*&gt;(buf);</a:t>
            </a: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(len &gt;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bytes = recv(sock, p, len,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(bytes &lt;=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 += bytes;</a:t>
            </a: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len -= bytes;</a:t>
            </a: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FE9E98-07CA-F588-0E1F-9CA7A0E6A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951" y="7818120"/>
            <a:ext cx="2119449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0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4710" y="604242"/>
            <a:ext cx="7607379" cy="1937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Advanced Synchronization Features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54710" y="3117413"/>
            <a:ext cx="493871" cy="49387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686" y="3170694"/>
            <a:ext cx="309920" cy="3873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68014" y="3117413"/>
            <a:ext cx="2980730" cy="645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Reader-Writer Fairness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968014" y="3894653"/>
            <a:ext cx="2980730" cy="2107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system implements a balanced approach between readers and writers to prevent starvation, ensuring all operations get fair access to resources.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10168176" y="3117413"/>
            <a:ext cx="493871" cy="49387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151" y="3170694"/>
            <a:ext cx="309920" cy="3873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81479" y="3117413"/>
            <a:ext cx="2980730" cy="645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Deadlock Prevention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0881479" y="3894653"/>
            <a:ext cx="2980730" cy="1756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employ timeout-based detection and global statistics monitoring to identify and prevent potential deadlocks before they occur.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6254710" y="6468428"/>
            <a:ext cx="493871" cy="49387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686" y="6521708"/>
            <a:ext cx="309920" cy="3873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68014" y="6468428"/>
            <a:ext cx="3133963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Exponential Backoff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6968014" y="6922889"/>
            <a:ext cx="6894076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Smart retry mechanisms with increasing delays and jitter provide efficient resource utilization during high contention periods.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3184D1-8BF7-F321-323E-51BF07B3A1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0951" y="7503762"/>
            <a:ext cx="2119449" cy="7258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42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583" y="2909411"/>
            <a:ext cx="7639764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Lock Implementation Details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67583" y="3756541"/>
            <a:ext cx="13295233" cy="3947874"/>
          </a:xfrm>
          <a:prstGeom prst="roundRect">
            <a:avLst>
              <a:gd name="adj" fmla="val 725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Shape 2"/>
          <p:cNvSpPr/>
          <p:nvPr/>
        </p:nvSpPr>
        <p:spPr>
          <a:xfrm>
            <a:off x="658058" y="3756541"/>
            <a:ext cx="13314283" cy="3947874"/>
          </a:xfrm>
          <a:prstGeom prst="roundRect">
            <a:avLst>
              <a:gd name="adj" fmla="val 725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48797" y="4404359"/>
            <a:ext cx="12932807" cy="315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rwlock_t {</a:t>
            </a: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pthread_mutex_t mutex;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 // Basic lock for the structure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pthread_cond_t readers_cv;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For readers to wait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pthread_cond_t writers_cv;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For writers to wait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readers_count;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     // Number of active readers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writers_count;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     // Number of active writers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waiting_writers;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   // Number of waiting writers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writer_active;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    // Is there an active writer?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unordered_map&lt;string,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locked_files;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Track which files are currently being written to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unordered_map&lt;string,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file_readers;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// Track number of readers per file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CF4B3-2C12-E815-8125-FA0946C17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0951" y="7704414"/>
            <a:ext cx="2119449" cy="5251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669" y="789742"/>
            <a:ext cx="7130296" cy="654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Server Implementation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78669" y="1889046"/>
            <a:ext cx="166807" cy="816531"/>
          </a:xfrm>
          <a:prstGeom prst="roundRect">
            <a:avLst>
              <a:gd name="adj" fmla="val 2000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1279208" y="1889046"/>
            <a:ext cx="444186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Socket Creation and Binding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279208" y="2349579"/>
            <a:ext cx="12572524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server initializes by creating a socket and binding it to a specified port, preparing to accept incoming client connections.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12401" y="2927985"/>
            <a:ext cx="166807" cy="1172528"/>
          </a:xfrm>
          <a:prstGeom prst="roundRect">
            <a:avLst>
              <a:gd name="adj" fmla="val 2000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7" name="Text 5"/>
          <p:cNvSpPr/>
          <p:nvPr/>
        </p:nvSpPr>
        <p:spPr>
          <a:xfrm>
            <a:off x="1612940" y="2927985"/>
            <a:ext cx="423362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Client Connection Handling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612940" y="3388519"/>
            <a:ext cx="12238792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When clients connect, the server spawns dedicated threads to handle each connection independently, enabling multi-client support.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46133" y="4322921"/>
            <a:ext cx="166807" cy="816531"/>
          </a:xfrm>
          <a:prstGeom prst="roundRect">
            <a:avLst>
              <a:gd name="adj" fmla="val 2000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0" name="Text 8"/>
          <p:cNvSpPr/>
          <p:nvPr/>
        </p:nvSpPr>
        <p:spPr>
          <a:xfrm>
            <a:off x="1946672" y="4322921"/>
            <a:ext cx="345495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Command Processing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946672" y="4783455"/>
            <a:ext cx="11905059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server parses and executes commands received from clients, including file operations and directory navigation.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779865" y="5361861"/>
            <a:ext cx="166807" cy="816531"/>
          </a:xfrm>
          <a:prstGeom prst="roundRect">
            <a:avLst>
              <a:gd name="adj" fmla="val 2000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Text 11"/>
          <p:cNvSpPr/>
          <p:nvPr/>
        </p:nvSpPr>
        <p:spPr>
          <a:xfrm>
            <a:off x="2280404" y="5361861"/>
            <a:ext cx="362223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File Operation Handling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2280404" y="5822394"/>
            <a:ext cx="11571327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Implements directory listing (ls), permission changes (chmod), directory navigation (cd, pwd), and file transfers (put, get).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2192893" y="6400800"/>
            <a:ext cx="166807" cy="816531"/>
          </a:xfrm>
          <a:prstGeom prst="roundRect">
            <a:avLst>
              <a:gd name="adj" fmla="val 2000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6" name="Text 14"/>
          <p:cNvSpPr/>
          <p:nvPr/>
        </p:nvSpPr>
        <p:spPr>
          <a:xfrm>
            <a:off x="2693432" y="6400800"/>
            <a:ext cx="295251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Lock Management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2693433" y="6861334"/>
            <a:ext cx="977288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Coordinates access to shared resources through a sophisticated locking system to prevent conflicts.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B0AE820-5CAB-A5B5-C009-EE0DF552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951" y="7704414"/>
            <a:ext cx="2119449" cy="5251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393" y="753070"/>
            <a:ext cx="6219468" cy="589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Client Implementation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393" y="1643777"/>
            <a:ext cx="1002863" cy="14581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92008" y="1844278"/>
            <a:ext cx="2612231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Server Connection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492008" y="2259449"/>
            <a:ext cx="643640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client establishes a connection to the server using IP address and port number, creating a secure communication channel.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393" y="3101935"/>
            <a:ext cx="1002863" cy="14581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2008" y="3302437"/>
            <a:ext cx="2850237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Command Interface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492008" y="3717608"/>
            <a:ext cx="643640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user-friendly interface parses input and executes corresponding commands, translating user intentions into protocol operations.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393" y="4560094"/>
            <a:ext cx="1002863" cy="14581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92008" y="4760595"/>
            <a:ext cx="2950488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Local File Operations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492008" y="5175766"/>
            <a:ext cx="643640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client handles local operations (lls, lcd, lpwd, lchmod) without server interaction, improving efficiency for local-only tasks.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393" y="6018252"/>
            <a:ext cx="1002863" cy="145815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92008" y="6218753"/>
            <a:ext cx="2359700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File Transfer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492008" y="6633924"/>
            <a:ext cx="643640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Implements put and get operations with sophisticated retry mechanisms to ensure reliable file transfers even under unstable conditions.</a:t>
            </a:r>
            <a:endParaRPr lang="en-US" sz="15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AADBC7-AAA4-4414-24BC-86DD43CCA4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0951" y="7704414"/>
            <a:ext cx="2119449" cy="5251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76082" y="491730"/>
            <a:ext cx="4078236" cy="576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Features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1272361" y="6268165"/>
            <a:ext cx="12085678" cy="1192840"/>
          </a:xfrm>
          <a:prstGeom prst="roundRect">
            <a:avLst>
              <a:gd name="adj" fmla="val 206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1468100" y="6463902"/>
            <a:ext cx="4294576" cy="241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Multi-Client Support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468100" y="6869191"/>
            <a:ext cx="11477007" cy="525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server handles multiple simultaneous client connections, each in its own thread, allowing concurrent operations without interference.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1272361" y="4717495"/>
            <a:ext cx="12085678" cy="1192840"/>
          </a:xfrm>
          <a:prstGeom prst="roundRect">
            <a:avLst>
              <a:gd name="adj" fmla="val 206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1468100" y="4913232"/>
            <a:ext cx="3582424" cy="241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File Transfer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468100" y="5318521"/>
            <a:ext cx="11477007" cy="525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Robust upload and download capabilities with error checking and recovery mechanisms ensure data integrity during transfers.</a:t>
            </a:r>
            <a:endParaRPr lang="en-US" sz="15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302BF1-9B35-1E42-84D3-FE241F31A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951" y="7704414"/>
            <a:ext cx="2119449" cy="525185"/>
          </a:xfrm>
          <a:prstGeom prst="rect">
            <a:avLst/>
          </a:prstGeom>
        </p:spPr>
      </p:pic>
      <p:sp>
        <p:nvSpPr>
          <p:cNvPr id="17" name="Shape 7"/>
          <p:cNvSpPr/>
          <p:nvPr/>
        </p:nvSpPr>
        <p:spPr>
          <a:xfrm>
            <a:off x="1272361" y="1642825"/>
            <a:ext cx="12085678" cy="1192840"/>
          </a:xfrm>
          <a:prstGeom prst="roundRect">
            <a:avLst>
              <a:gd name="adj" fmla="val 206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8" name="Text 8"/>
          <p:cNvSpPr/>
          <p:nvPr/>
        </p:nvSpPr>
        <p:spPr>
          <a:xfrm>
            <a:off x="1468100" y="1838562"/>
            <a:ext cx="4448409" cy="241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Directory Navigation</a:t>
            </a:r>
            <a:endParaRPr lang="en-US" sz="1800" dirty="0"/>
          </a:p>
        </p:txBody>
      </p:sp>
      <p:sp>
        <p:nvSpPr>
          <p:cNvPr id="19" name="Text 9"/>
          <p:cNvSpPr/>
          <p:nvPr/>
        </p:nvSpPr>
        <p:spPr>
          <a:xfrm>
            <a:off x="1468100" y="2243851"/>
            <a:ext cx="11477007" cy="525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can seamlessly navigate both local and remote directory structures with intuitive commands like cd, pwd, lcd, and lpwd.</a:t>
            </a:r>
            <a:endParaRPr lang="en-US" sz="1500" dirty="0"/>
          </a:p>
        </p:txBody>
      </p:sp>
      <p:sp>
        <p:nvSpPr>
          <p:cNvPr id="20" name="Shape 10"/>
          <p:cNvSpPr/>
          <p:nvPr/>
        </p:nvSpPr>
        <p:spPr>
          <a:xfrm>
            <a:off x="1272361" y="3185875"/>
            <a:ext cx="12085678" cy="1192840"/>
          </a:xfrm>
          <a:prstGeom prst="roundRect">
            <a:avLst>
              <a:gd name="adj" fmla="val 206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1" name="Text 11"/>
          <p:cNvSpPr/>
          <p:nvPr/>
        </p:nvSpPr>
        <p:spPr>
          <a:xfrm>
            <a:off x="1468100" y="3381612"/>
            <a:ext cx="3717004" cy="241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File Management</a:t>
            </a:r>
            <a:endParaRPr lang="en-US" sz="1800" dirty="0"/>
          </a:p>
        </p:txBody>
      </p:sp>
      <p:sp>
        <p:nvSpPr>
          <p:cNvPr id="22" name="Text 12"/>
          <p:cNvSpPr/>
          <p:nvPr/>
        </p:nvSpPr>
        <p:spPr>
          <a:xfrm>
            <a:off x="1468100" y="3786901"/>
            <a:ext cx="11477007" cy="525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Comprehensive file listing with format options and permission management provide complete control over file resources.</a:t>
            </a:r>
            <a:endParaRPr lang="en-US"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30171" y="505778"/>
            <a:ext cx="6591062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Experience Features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651" y="1712655"/>
            <a:ext cx="424757" cy="4598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34652" y="2356426"/>
            <a:ext cx="2036018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Colorized Output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734651" y="2737307"/>
            <a:ext cx="3507820" cy="147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Enhanced readability through color-coded terminal output helps users quickly identify different types of information and status messages.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5995" y="1715631"/>
            <a:ext cx="424757" cy="4598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815995" y="2359402"/>
            <a:ext cx="2434947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Detailed Error Messages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0815995" y="3010793"/>
            <a:ext cx="3281005" cy="147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Clear, informative error messages guide users to understand and resolve issues quickly without requiring technical expertise.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652" y="4935498"/>
            <a:ext cx="424757" cy="4598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34652" y="5579269"/>
            <a:ext cx="2434828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Local and Remote Commands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734652" y="6230660"/>
            <a:ext cx="3280886" cy="1765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Intuitive command prefixing distinguishes between local and remote operations, providing a seamless experience across environments.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6114" y="4935498"/>
            <a:ext cx="619598" cy="459819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10816114" y="5579269"/>
            <a:ext cx="2916058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Help System</a:t>
            </a:r>
            <a:endParaRPr lang="en-US" sz="1700" dirty="0"/>
          </a:p>
        </p:txBody>
      </p:sp>
      <p:sp>
        <p:nvSpPr>
          <p:cNvPr id="18" name="Text 8"/>
          <p:cNvSpPr/>
          <p:nvPr/>
        </p:nvSpPr>
        <p:spPr>
          <a:xfrm>
            <a:off x="10816114" y="5960150"/>
            <a:ext cx="3280886" cy="1765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Comprehensive documentation accessible directly from the command line offers immediate assistance for all available commands.</a:t>
            </a:r>
            <a:endParaRPr lang="en-US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B3AD2F-AF59-0F05-F891-3CBB702441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0951" y="7704414"/>
            <a:ext cx="2119449" cy="5251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CE4DD4-E59F-527A-C306-F4DAA1363B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62" y="58425"/>
            <a:ext cx="5697415" cy="81127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242" y="622459"/>
            <a:ext cx="7485817" cy="665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Demo: System in Action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92242" y="1740932"/>
            <a:ext cx="13045916" cy="5868948"/>
          </a:xfrm>
          <a:prstGeom prst="roundRect">
            <a:avLst>
              <a:gd name="adj" fmla="val 57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Shape 2"/>
          <p:cNvSpPr/>
          <p:nvPr/>
        </p:nvSpPr>
        <p:spPr>
          <a:xfrm>
            <a:off x="799862" y="1748552"/>
            <a:ext cx="13030676" cy="10108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3"/>
          <p:cNvSpPr/>
          <p:nvPr/>
        </p:nvSpPr>
        <p:spPr>
          <a:xfrm>
            <a:off x="1026200" y="1891903"/>
            <a:ext cx="605885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Server Startup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348" y="1891903"/>
            <a:ext cx="6058853" cy="724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 ./server 8080
FTP Server started at 192.168.1.100:8080 ...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9862" y="2759393"/>
            <a:ext cx="13030676" cy="10108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6"/>
          <p:cNvSpPr/>
          <p:nvPr/>
        </p:nvSpPr>
        <p:spPr>
          <a:xfrm>
            <a:off x="1026200" y="2902744"/>
            <a:ext cx="605885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Client Connection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348" y="2902744"/>
            <a:ext cx="6058853" cy="724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 ./client 192.168.1.100 8080
Connected to FTP server at 192.168.1.100:8080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9862" y="3770233"/>
            <a:ext cx="13030676" cy="20970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1" name="Text 9"/>
          <p:cNvSpPr/>
          <p:nvPr/>
        </p:nvSpPr>
        <p:spPr>
          <a:xfrm>
            <a:off x="1026200" y="3913584"/>
            <a:ext cx="605885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Remote Directory Listing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348" y="3913584"/>
            <a:ext cx="6058853" cy="1810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ftp: /home/user/server &gt; ls
drwxr-xr-x 4 user group 4.0 KB Jun 10 14:30 .
drwxr-xr-x 8 user group 4.0 KB Jun 10 14:15 ..
-rw-r--r-- 1 user group 10.5 KB Jun 10 14:20 file1.txt
-rw-r--r-- 1 user group 2.3 MB Jun 10 14:25 file2.jpg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9862" y="5867281"/>
            <a:ext cx="13030676" cy="17349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4" name="Text 12"/>
          <p:cNvSpPr/>
          <p:nvPr/>
        </p:nvSpPr>
        <p:spPr>
          <a:xfrm>
            <a:off x="1026200" y="6010632"/>
            <a:ext cx="605885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Local Directory Listing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348" y="6010632"/>
            <a:ext cx="6058853" cy="1448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ftp: /home/user/server &gt; lls
drwxr-xr-x 3 user group 4.0 KB Jun 10 14:40 .
drwxr-xr-x 8 user group 4.0 KB Jun 10 14:15 ..
-rw-r--r-- 1 user group 5.2 KB Jun 10 14:35 local_file.txt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8B14A6-B3D8-9169-C203-908C00462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951" y="7704414"/>
            <a:ext cx="2119449" cy="5251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957859-CC9A-B0CA-3A99-10A0B0658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951" y="7704414"/>
            <a:ext cx="2119449" cy="5251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03179" y="455414"/>
            <a:ext cx="66240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File Transfer Demos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44" y="157936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4433" y="18186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Uploading a File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34433" y="231421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put file.txt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command to send files to server.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004" y="1579363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05793" y="1818679"/>
            <a:ext cx="31465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Downloading a File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205794" y="2314217"/>
            <a:ext cx="51565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get file.txt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retrieve files from server.</a:t>
            </a: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F593F0-312E-E290-0FAD-E3FDD0CE6A7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639"/>
          <a:stretch/>
        </p:blipFill>
        <p:spPr>
          <a:xfrm>
            <a:off x="7650004" y="3087944"/>
            <a:ext cx="6624042" cy="3438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7774B3-2733-66D5-AB10-591AC158525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4049"/>
          <a:stretch/>
        </p:blipFill>
        <p:spPr>
          <a:xfrm>
            <a:off x="7650003" y="6381492"/>
            <a:ext cx="6624043" cy="18481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8BFAB1-C282-FFBF-BB9B-1CC8466CB29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17260"/>
          <a:stretch/>
        </p:blipFill>
        <p:spPr>
          <a:xfrm>
            <a:off x="578644" y="3099667"/>
            <a:ext cx="6376604" cy="50775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344221" y="593608"/>
            <a:ext cx="5647157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Server Snapshot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A7973-67BE-12D0-F2DD-D13CEFC408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647" b="10029"/>
          <a:stretch/>
        </p:blipFill>
        <p:spPr>
          <a:xfrm>
            <a:off x="163665" y="2162907"/>
            <a:ext cx="6900818" cy="3903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AEAA5D-258F-D3C0-721B-87CC4BDC1A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144"/>
          <a:stretch/>
        </p:blipFill>
        <p:spPr>
          <a:xfrm>
            <a:off x="7167800" y="3413229"/>
            <a:ext cx="7462600" cy="4816371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5F493CBD-6048-0B93-28C7-426B7C0D1E72}"/>
              </a:ext>
            </a:extLst>
          </p:cNvPr>
          <p:cNvSpPr/>
          <p:nvPr/>
        </p:nvSpPr>
        <p:spPr>
          <a:xfrm>
            <a:off x="1515645" y="6246633"/>
            <a:ext cx="3619064" cy="566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Memory Usage Stats</a:t>
            </a:r>
            <a:endParaRPr lang="en-US" sz="20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C5843AB0-D525-7448-7EC3-340990B8A183}"/>
              </a:ext>
            </a:extLst>
          </p:cNvPr>
          <p:cNvSpPr/>
          <p:nvPr/>
        </p:nvSpPr>
        <p:spPr>
          <a:xfrm>
            <a:off x="9089568" y="2492920"/>
            <a:ext cx="3619064" cy="566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Reader Writer Lock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8147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Agenda</a:t>
            </a:r>
            <a:endParaRPr lang="en-US" sz="4400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002CE3AB-D513-DFAC-CD7D-FAC1299F9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794" y="1565791"/>
            <a:ext cx="1017151" cy="1220629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A1A74799-C1E5-F8C3-E1BF-B296AE989585}"/>
              </a:ext>
            </a:extLst>
          </p:cNvPr>
          <p:cNvSpPr/>
          <p:nvPr/>
        </p:nvSpPr>
        <p:spPr>
          <a:xfrm>
            <a:off x="7673102" y="1769150"/>
            <a:ext cx="2426256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Overview</a:t>
            </a:r>
            <a:endParaRPr lang="en-US" sz="1850" dirty="0"/>
          </a:p>
        </p:txBody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7026FDA1-F8A5-584D-A63D-46E17D12C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794" y="2786420"/>
            <a:ext cx="1017151" cy="1220629"/>
          </a:xfrm>
          <a:prstGeom prst="rect">
            <a:avLst/>
          </a:prstGeom>
        </p:spPr>
      </p:pic>
      <p:sp>
        <p:nvSpPr>
          <p:cNvPr id="16" name="Text 2">
            <a:extLst>
              <a:ext uri="{FF2B5EF4-FFF2-40B4-BE49-F238E27FC236}">
                <a16:creationId xmlns:a16="http://schemas.microsoft.com/office/drawing/2014/main" id="{5A983C39-4756-91AE-FEB4-D07437913919}"/>
              </a:ext>
            </a:extLst>
          </p:cNvPr>
          <p:cNvSpPr/>
          <p:nvPr/>
        </p:nvSpPr>
        <p:spPr>
          <a:xfrm>
            <a:off x="7673102" y="2989778"/>
            <a:ext cx="4250055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Principles &amp; Architecture</a:t>
            </a:r>
            <a:endParaRPr lang="en-US" sz="1850" dirty="0"/>
          </a:p>
        </p:txBody>
      </p:sp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BFD69C93-0717-6A80-D6AA-79C6B6E2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4" y="4007048"/>
            <a:ext cx="1017151" cy="1220629"/>
          </a:xfrm>
          <a:prstGeom prst="rect">
            <a:avLst/>
          </a:prstGeom>
        </p:spPr>
      </p:pic>
      <p:sp>
        <p:nvSpPr>
          <p:cNvPr id="18" name="Text 3">
            <a:extLst>
              <a:ext uri="{FF2B5EF4-FFF2-40B4-BE49-F238E27FC236}">
                <a16:creationId xmlns:a16="http://schemas.microsoft.com/office/drawing/2014/main" id="{D256DC08-3036-EB40-BC9E-4D13773E3736}"/>
              </a:ext>
            </a:extLst>
          </p:cNvPr>
          <p:cNvSpPr/>
          <p:nvPr/>
        </p:nvSpPr>
        <p:spPr>
          <a:xfrm>
            <a:off x="7673102" y="4210407"/>
            <a:ext cx="366057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Technical Implementation</a:t>
            </a:r>
            <a:endParaRPr lang="en-US" sz="1850" dirty="0"/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45E89BD9-322E-B8DA-D908-299C6CD48F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794" y="5227677"/>
            <a:ext cx="1017151" cy="1220629"/>
          </a:xfrm>
          <a:prstGeom prst="rect">
            <a:avLst/>
          </a:prstGeom>
        </p:spPr>
      </p:pic>
      <p:sp>
        <p:nvSpPr>
          <p:cNvPr id="20" name="Text 4">
            <a:extLst>
              <a:ext uri="{FF2B5EF4-FFF2-40B4-BE49-F238E27FC236}">
                <a16:creationId xmlns:a16="http://schemas.microsoft.com/office/drawing/2014/main" id="{5DE7A781-E9F1-CCFC-668F-52802121B6CD}"/>
              </a:ext>
            </a:extLst>
          </p:cNvPr>
          <p:cNvSpPr/>
          <p:nvPr/>
        </p:nvSpPr>
        <p:spPr>
          <a:xfrm>
            <a:off x="7673102" y="5431036"/>
            <a:ext cx="3798689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Features &amp; Demonstration</a:t>
            </a:r>
            <a:endParaRPr lang="en-US" sz="1850" dirty="0"/>
          </a:p>
        </p:txBody>
      </p:sp>
      <p:pic>
        <p:nvPicPr>
          <p:cNvPr id="21" name="Image 4" descr="preencoded.png">
            <a:extLst>
              <a:ext uri="{FF2B5EF4-FFF2-40B4-BE49-F238E27FC236}">
                <a16:creationId xmlns:a16="http://schemas.microsoft.com/office/drawing/2014/main" id="{49F25BA2-8B50-CEBD-4F7E-5FC8F37B0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794" y="6448306"/>
            <a:ext cx="1017151" cy="1220629"/>
          </a:xfrm>
          <a:prstGeom prst="rect">
            <a:avLst/>
          </a:prstGeom>
        </p:spPr>
      </p:pic>
      <p:sp>
        <p:nvSpPr>
          <p:cNvPr id="22" name="Text 5">
            <a:extLst>
              <a:ext uri="{FF2B5EF4-FFF2-40B4-BE49-F238E27FC236}">
                <a16:creationId xmlns:a16="http://schemas.microsoft.com/office/drawing/2014/main" id="{E17423AC-3C1F-9481-1F14-AB23777A451C}"/>
              </a:ext>
            </a:extLst>
          </p:cNvPr>
          <p:cNvSpPr/>
          <p:nvPr/>
        </p:nvSpPr>
        <p:spPr>
          <a:xfrm>
            <a:off x="7673102" y="6651665"/>
            <a:ext cx="530352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Applications &amp; Future Enhancements</a:t>
            </a:r>
            <a:endParaRPr lang="en-US" sz="18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D761D73-CCCD-0C46-3704-8E56754C6D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10951" y="7503762"/>
            <a:ext cx="2119449" cy="7258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279" y="554950"/>
            <a:ext cx="7943731" cy="593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Real-World FTP Applications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79" y="1587341"/>
            <a:ext cx="504468" cy="5044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12558" y="1552099"/>
            <a:ext cx="323219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Local Network Sharing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412558" y="1969889"/>
            <a:ext cx="5331142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Simple file sharing in small office or home networks.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79" y="2933462"/>
            <a:ext cx="504468" cy="5044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12558" y="2898219"/>
            <a:ext cx="247126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Backup Solutions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412558" y="3316010"/>
            <a:ext cx="4426267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Reliable file transfers with retry for data safety.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79" y="4279583"/>
            <a:ext cx="504468" cy="5044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12558" y="4244340"/>
            <a:ext cx="388072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Development Collaboration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412558" y="4662130"/>
            <a:ext cx="4864417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Shared asset repository with file locking for teams.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79" y="5625703"/>
            <a:ext cx="504468" cy="5044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12558" y="5590461"/>
            <a:ext cx="2776895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Home Media Server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412558" y="6008251"/>
            <a:ext cx="4607242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Media sharing across multiple devices effortlessly.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279" y="6971824"/>
            <a:ext cx="504468" cy="50446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12558" y="6936581"/>
            <a:ext cx="237434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Educational Use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412558" y="7354372"/>
            <a:ext cx="5159692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Assignment submission system for students and teachers.</a:t>
            </a:r>
            <a:endParaRPr lang="en-US" sz="1550" dirty="0"/>
          </a:p>
        </p:txBody>
      </p:sp>
      <p:pic>
        <p:nvPicPr>
          <p:cNvPr id="1032" name="Picture 8" descr="blue gradient concept icon">
            <a:extLst>
              <a:ext uri="{FF2B5EF4-FFF2-40B4-BE49-F238E27FC236}">
                <a16:creationId xmlns:a16="http://schemas.microsoft.com/office/drawing/2014/main" id="{25A6276A-468D-AE6A-8EDE-75D6F6358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7"/>
          <a:stretch/>
        </p:blipFill>
        <p:spPr bwMode="auto">
          <a:xfrm>
            <a:off x="8474330" y="1552099"/>
            <a:ext cx="5244053" cy="521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84992A-947E-928B-EB0F-E823B31C3D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10951" y="7704414"/>
            <a:ext cx="2119449" cy="5251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91828"/>
            <a:ext cx="103285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Planned Future Enhancements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4259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Security Enhancements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37472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 authentication and authorization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387221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Encrypted transfers (SSL/TLS)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3594259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Performance Improvements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7813" y="4537472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File caching for faster access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357813" y="5004197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Parallel file transfers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357813" y="5470922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Optimized lock management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9877901" y="3594259"/>
            <a:ext cx="32436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Extensions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7901" y="418552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File append operations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9877901" y="465224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Directory synchronization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9877901" y="511897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Web-based management interface</a:t>
            </a:r>
            <a:endParaRPr lang="en-US" sz="18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B24492-D5CD-6A79-507E-2831792B7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951" y="7704414"/>
            <a:ext cx="2119449" cy="5251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56799"/>
            <a:ext cx="92888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Current System Limitations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39566"/>
            <a:ext cx="6357818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1077039" y="2478881"/>
            <a:ext cx="30744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 Authentication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2974419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lack identity verification, reducing security.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2239566"/>
            <a:ext cx="6357818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7" name="Text 5"/>
          <p:cNvSpPr/>
          <p:nvPr/>
        </p:nvSpPr>
        <p:spPr>
          <a:xfrm>
            <a:off x="7674173" y="2478881"/>
            <a:ext cx="31752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Limited Encryption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74173" y="2974419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transfers are mostly unencrypted, vulnerable to attacks.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219099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0" name="Text 8"/>
          <p:cNvSpPr/>
          <p:nvPr/>
        </p:nvSpPr>
        <p:spPr>
          <a:xfrm>
            <a:off x="1077039" y="4458414"/>
            <a:ext cx="355723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Local Network Focus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7039" y="4953953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Designed for LAN use, limiting internet scalability.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34858" y="4219099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Text 11"/>
          <p:cNvSpPr/>
          <p:nvPr/>
        </p:nvSpPr>
        <p:spPr>
          <a:xfrm>
            <a:off x="7674173" y="4458414"/>
            <a:ext cx="35380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Basic File Operations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74173" y="4953953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Missing advanced operations like append or sync.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5815608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6" name="Text 14"/>
          <p:cNvSpPr/>
          <p:nvPr/>
        </p:nvSpPr>
        <p:spPr>
          <a:xfrm>
            <a:off x="1077039" y="6054923"/>
            <a:ext cx="31628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Resource Intensive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77039" y="6550462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Performance suffers with many simultaneous clients.</a:t>
            </a:r>
            <a:endParaRPr lang="en-US" sz="1850" dirty="0"/>
          </a:p>
        </p:txBody>
      </p:sp>
      <p:sp>
        <p:nvSpPr>
          <p:cNvPr id="18" name="Shape 16"/>
          <p:cNvSpPr/>
          <p:nvPr/>
        </p:nvSpPr>
        <p:spPr>
          <a:xfrm>
            <a:off x="7434858" y="5815608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9" name="Text 17"/>
          <p:cNvSpPr/>
          <p:nvPr/>
        </p:nvSpPr>
        <p:spPr>
          <a:xfrm>
            <a:off x="7674173" y="6054923"/>
            <a:ext cx="368296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Manual Configuration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74173" y="6550462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Setup requires administrator hands-on work.</a:t>
            </a:r>
            <a:endParaRPr lang="en-US" sz="18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2274D87-8B3B-245C-5692-F1DE91459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951" y="7704414"/>
            <a:ext cx="2119449" cy="5251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91089"/>
            <a:ext cx="860238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15265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1615559" y="3152656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Robust multi-client FTP with sync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5235773" y="315265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4"/>
          <p:cNvSpPr/>
          <p:nvPr/>
        </p:nvSpPr>
        <p:spPr>
          <a:xfrm>
            <a:off x="6013609" y="3152656"/>
            <a:ext cx="3380899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Demonstrated network and concurrency concepts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9633823" y="315265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6"/>
          <p:cNvSpPr/>
          <p:nvPr/>
        </p:nvSpPr>
        <p:spPr>
          <a:xfrm>
            <a:off x="10411658" y="3152656"/>
            <a:ext cx="3380899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Implemented reader-writer locks and deadlock prevention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837724" y="506896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0" name="Text 8"/>
          <p:cNvSpPr/>
          <p:nvPr/>
        </p:nvSpPr>
        <p:spPr>
          <a:xfrm>
            <a:off x="1615559" y="5068967"/>
            <a:ext cx="55799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Comprehensive and extensible command interface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434858" y="506896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Text 10"/>
          <p:cNvSpPr/>
          <p:nvPr/>
        </p:nvSpPr>
        <p:spPr>
          <a:xfrm>
            <a:off x="8212693" y="5068967"/>
            <a:ext cx="55799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Foundation for future security and feature improvements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37724" y="61458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77BDCD-3E40-2911-3F3B-2EB2D9FAC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951" y="7704414"/>
            <a:ext cx="2119449" cy="5251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B3346-B1CA-9B12-B9B1-FF9B9FCED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FF22AD9-09FC-B7C3-BA46-94529C547563}"/>
              </a:ext>
            </a:extLst>
          </p:cNvPr>
          <p:cNvSpPr/>
          <p:nvPr/>
        </p:nvSpPr>
        <p:spPr>
          <a:xfrm>
            <a:off x="5196016" y="3761840"/>
            <a:ext cx="42383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</a:t>
            </a:r>
            <a:endParaRPr lang="en-US" sz="4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4EAF80-AB21-94EB-1977-96CDAC431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951" y="7704414"/>
            <a:ext cx="2119449" cy="52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4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47455"/>
            <a:ext cx="57094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</a:t>
            </a:r>
            <a:r>
              <a:rPr lang="en-US" sz="4400" dirty="0">
                <a:solidFill>
                  <a:srgbClr val="FFFFFF"/>
                </a:solidFill>
                <a:latin typeface="Unbounded" panose="020B0604020202020204" charset="0"/>
                <a:ea typeface="Unbounded" pitchFamily="34" charset="-122"/>
                <a:cs typeface="Unbounded" pitchFamily="34" charset="-120"/>
              </a:rPr>
              <a:t>Overview</a:t>
            </a:r>
            <a:endParaRPr lang="en-US" sz="4400" dirty="0">
              <a:latin typeface="Unbounded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2610445"/>
            <a:ext cx="3614618" cy="1357193"/>
          </a:xfrm>
          <a:prstGeom prst="roundRect">
            <a:avLst>
              <a:gd name="adj" fmla="val 145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1077039" y="2849761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Multi-client FTP system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697248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610445"/>
            <a:ext cx="3614618" cy="1357193"/>
          </a:xfrm>
          <a:prstGeom prst="roundRect">
            <a:avLst>
              <a:gd name="adj" fmla="val 145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4930973" y="2849761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Client-server architecture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697248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258152"/>
            <a:ext cx="7468553" cy="1117878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1" name="Text 8"/>
          <p:cNvSpPr/>
          <p:nvPr/>
        </p:nvSpPr>
        <p:spPr>
          <a:xfrm>
            <a:off x="1077039" y="4640578"/>
            <a:ext cx="34012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Enhanced Synchronization mechanisms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4993005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58D15509-42C6-54BD-64B6-8B9CCAFE7BB5}"/>
              </a:ext>
            </a:extLst>
          </p:cNvPr>
          <p:cNvSpPr/>
          <p:nvPr/>
        </p:nvSpPr>
        <p:spPr>
          <a:xfrm>
            <a:off x="875825" y="5666544"/>
            <a:ext cx="3614618" cy="1357193"/>
          </a:xfrm>
          <a:prstGeom prst="roundRect">
            <a:avLst>
              <a:gd name="adj" fmla="val 145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B7ABBB0E-D696-C1E3-7EF2-24328059EE83}"/>
              </a:ext>
            </a:extLst>
          </p:cNvPr>
          <p:cNvSpPr/>
          <p:nvPr/>
        </p:nvSpPr>
        <p:spPr>
          <a:xfrm>
            <a:off x="1115140" y="5905860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Concurrent file operations</a:t>
            </a:r>
            <a:endParaRPr lang="en-US" sz="2200" dirty="0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55BE5E08-B3EA-A32C-EBB2-9E133CDF4587}"/>
              </a:ext>
            </a:extLst>
          </p:cNvPr>
          <p:cNvSpPr/>
          <p:nvPr/>
        </p:nvSpPr>
        <p:spPr>
          <a:xfrm>
            <a:off x="4729759" y="5666544"/>
            <a:ext cx="3614618" cy="1357193"/>
          </a:xfrm>
          <a:prstGeom prst="roundRect">
            <a:avLst>
              <a:gd name="adj" fmla="val 145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886BC6EC-9C69-20C7-CF9F-FBDD7E2A2F08}"/>
              </a:ext>
            </a:extLst>
          </p:cNvPr>
          <p:cNvSpPr/>
          <p:nvPr/>
        </p:nvSpPr>
        <p:spPr>
          <a:xfrm>
            <a:off x="4969074" y="5905860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Command line Interface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">
            <a:extLst>
              <a:ext uri="{FF2B5EF4-FFF2-40B4-BE49-F238E27FC236}">
                <a16:creationId xmlns:a16="http://schemas.microsoft.com/office/drawing/2014/main" id="{EE7C2BF8-C533-635F-ACD5-206E260B491B}"/>
              </a:ext>
            </a:extLst>
          </p:cNvPr>
          <p:cNvSpPr/>
          <p:nvPr/>
        </p:nvSpPr>
        <p:spPr>
          <a:xfrm>
            <a:off x="839189" y="298039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E3890E25-0C35-FCA4-815D-0DDCD5428AF8}"/>
              </a:ext>
            </a:extLst>
          </p:cNvPr>
          <p:cNvSpPr/>
          <p:nvPr/>
        </p:nvSpPr>
        <p:spPr>
          <a:xfrm>
            <a:off x="842261" y="619767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5684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Principles</a:t>
            </a:r>
            <a:endParaRPr lang="en-US" sz="4400" dirty="0"/>
          </a:p>
        </p:txBody>
      </p:sp>
      <p:sp>
        <p:nvSpPr>
          <p:cNvPr id="8" name="Shape 4"/>
          <p:cNvSpPr/>
          <p:nvPr/>
        </p:nvSpPr>
        <p:spPr>
          <a:xfrm>
            <a:off x="837724" y="471193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4769919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15559" y="4772896"/>
            <a:ext cx="45583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Command-based Interface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15559" y="5211284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Simple text-based protocol supporting both local and remote operations.</a:t>
            </a:r>
            <a:endParaRPr lang="en-US" sz="1850" dirty="0"/>
          </a:p>
        </p:txBody>
      </p:sp>
      <p:sp>
        <p:nvSpPr>
          <p:cNvPr id="12" name="Text 1"/>
          <p:cNvSpPr/>
          <p:nvPr/>
        </p:nvSpPr>
        <p:spPr>
          <a:xfrm>
            <a:off x="1615559" y="3054736"/>
            <a:ext cx="45378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Concurrent Client Handling</a:t>
            </a:r>
            <a:endParaRPr 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 2"/>
          <p:cNvSpPr/>
          <p:nvPr/>
        </p:nvSpPr>
        <p:spPr>
          <a:xfrm>
            <a:off x="1628299" y="3511164"/>
            <a:ext cx="6185535" cy="764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POSIX threads for simultaneous connections and scalable </a:t>
            </a:r>
          </a:p>
          <a:p>
            <a:pPr algn="l">
              <a:lnSpc>
                <a:spcPts val="3000"/>
              </a:lnSpc>
              <a:buSzPct val="100000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design for multiple clients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sp>
        <p:nvSpPr>
          <p:cNvPr id="14" name="Text 3"/>
          <p:cNvSpPr/>
          <p:nvPr/>
        </p:nvSpPr>
        <p:spPr>
          <a:xfrm>
            <a:off x="1628299" y="397789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endParaRPr lang="en-US" sz="1850" dirty="0"/>
          </a:p>
        </p:txBody>
      </p:sp>
      <p:sp>
        <p:nvSpPr>
          <p:cNvPr id="25" name="Shape 1"/>
          <p:cNvSpPr/>
          <p:nvPr/>
        </p:nvSpPr>
        <p:spPr>
          <a:xfrm>
            <a:off x="837724" y="155959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74" y="1617581"/>
            <a:ext cx="337899" cy="422434"/>
          </a:xfrm>
          <a:prstGeom prst="rect">
            <a:avLst/>
          </a:prstGeom>
        </p:spPr>
      </p:pic>
      <p:sp>
        <p:nvSpPr>
          <p:cNvPr id="27" name="Text 2"/>
          <p:cNvSpPr/>
          <p:nvPr/>
        </p:nvSpPr>
        <p:spPr>
          <a:xfrm>
            <a:off x="1615559" y="1559598"/>
            <a:ext cx="33443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Robust File Transfer</a:t>
            </a:r>
            <a:endParaRPr lang="en-US" sz="2200" dirty="0"/>
          </a:p>
        </p:txBody>
      </p:sp>
      <p:sp>
        <p:nvSpPr>
          <p:cNvPr id="28" name="Text 3"/>
          <p:cNvSpPr/>
          <p:nvPr/>
        </p:nvSpPr>
        <p:spPr>
          <a:xfrm>
            <a:off x="1615559" y="1978936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Chunk-based protocol with error detection and retry mechanisms for failed transfers.</a:t>
            </a:r>
            <a:endParaRPr lang="en-US" sz="1850" dirty="0"/>
          </a:p>
        </p:txBody>
      </p:sp>
      <p:sp>
        <p:nvSpPr>
          <p:cNvPr id="29" name="Text 6"/>
          <p:cNvSpPr/>
          <p:nvPr/>
        </p:nvSpPr>
        <p:spPr>
          <a:xfrm>
            <a:off x="1615559" y="148673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sp>
        <p:nvSpPr>
          <p:cNvPr id="30" name="Text 4"/>
          <p:cNvSpPr/>
          <p:nvPr/>
        </p:nvSpPr>
        <p:spPr>
          <a:xfrm>
            <a:off x="1615559" y="6299529"/>
            <a:ext cx="39396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Resource Management</a:t>
            </a:r>
            <a:endParaRPr 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 5"/>
          <p:cNvSpPr/>
          <p:nvPr/>
        </p:nvSpPr>
        <p:spPr>
          <a:xfrm>
            <a:off x="1609962" y="6677672"/>
            <a:ext cx="6185535" cy="830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1850" dirty="0">
                <a:solidFill>
                  <a:schemeClr val="bg1">
                    <a:lumMod val="8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Reader-Writer locks with deadlock prevention and fine</a:t>
            </a:r>
          </a:p>
          <a:p>
            <a:pPr algn="l">
              <a:lnSpc>
                <a:spcPts val="3000"/>
              </a:lnSpc>
              <a:buSzPct val="100000"/>
            </a:pPr>
            <a:r>
              <a:rPr lang="en-US" sz="1850" dirty="0">
                <a:solidFill>
                  <a:schemeClr val="bg1">
                    <a:lumMod val="8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grained control over file access</a:t>
            </a:r>
            <a:endParaRPr lang="en-US" sz="185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Image 3" descr="preencoded.png">
            <a:extLst>
              <a:ext uri="{FF2B5EF4-FFF2-40B4-BE49-F238E27FC236}">
                <a16:creationId xmlns:a16="http://schemas.microsoft.com/office/drawing/2014/main" id="{9CD6DB2D-42C1-6187-3472-22D10546C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30" y="6251676"/>
            <a:ext cx="336590" cy="420767"/>
          </a:xfrm>
          <a:prstGeom prst="rect">
            <a:avLst/>
          </a:prstGeom>
        </p:spPr>
      </p:pic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26BA1166-F8C3-7C39-1F2F-CCC6A34AB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30" y="3035937"/>
            <a:ext cx="336590" cy="4207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623375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Technologies Used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489234" y="3306842"/>
            <a:ext cx="355889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Socket Programming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204" y="3809524"/>
            <a:ext cx="336590" cy="4207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582269" y="28416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Multi-threading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7605" y="3385304"/>
            <a:ext cx="336590" cy="42076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061019" y="4354116"/>
            <a:ext cx="373165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Mutexes &amp; Condition Variables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4373" y="4495800"/>
            <a:ext cx="336590" cy="420767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9582269" y="6218634"/>
            <a:ext cx="34173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Exponential Backoff</a:t>
            </a:r>
            <a:endParaRPr lang="en-US" sz="2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7605" y="5606177"/>
            <a:ext cx="336590" cy="420767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837724" y="5577364"/>
            <a:ext cx="421040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Lock Timeout Mechanisms</a:t>
            </a:r>
            <a:endParaRPr lang="en-US" sz="22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2204" y="5181957"/>
            <a:ext cx="336590" cy="4207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22A1B3-290A-069F-52B9-C24D4AB34C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10951" y="7503762"/>
            <a:ext cx="2119449" cy="7258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786" y="711041"/>
            <a:ext cx="6887289" cy="641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Architecture Overview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86" y="1680210"/>
            <a:ext cx="1091089" cy="20878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82178" y="1898333"/>
            <a:ext cx="2781895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Client Component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182178" y="2350056"/>
            <a:ext cx="619803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Command interface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2182178" y="2775466"/>
            <a:ext cx="619803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Local file operations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2182178" y="3200876"/>
            <a:ext cx="619803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Server communication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86" y="3768090"/>
            <a:ext cx="1091089" cy="16624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82178" y="3986213"/>
            <a:ext cx="2567345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Network Layer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2182178" y="4437936"/>
            <a:ext cx="619803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transmission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2182178" y="4863346"/>
            <a:ext cx="619803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Protocol handling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786" y="5430560"/>
            <a:ext cx="1091089" cy="20878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82178" y="5648682"/>
            <a:ext cx="2895362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Server Component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2182178" y="6100405"/>
            <a:ext cx="619803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Multi-threaded connection handling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2182178" y="6525816"/>
            <a:ext cx="619803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File operation processing</a:t>
            </a:r>
            <a:endParaRPr lang="en-US" sz="1700" dirty="0"/>
          </a:p>
        </p:txBody>
      </p:sp>
      <p:sp>
        <p:nvSpPr>
          <p:cNvPr id="17" name="Text 11"/>
          <p:cNvSpPr/>
          <p:nvPr/>
        </p:nvSpPr>
        <p:spPr>
          <a:xfrm>
            <a:off x="2182178" y="6951226"/>
            <a:ext cx="619803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Lock management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9376"/>
            <a:ext cx="95519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Synchronization Mechanism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14" y="1902143"/>
            <a:ext cx="1603058" cy="135719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988" y="2537936"/>
            <a:ext cx="336590" cy="4207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17187" y="2141458"/>
            <a:ext cx="36329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Timeout Mechanisms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117187" y="2636996"/>
            <a:ext cx="363295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Prevents indefinite waiting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4937641" y="3273981"/>
            <a:ext cx="8795266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285" y="3319105"/>
            <a:ext cx="3206234" cy="135719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88" y="3787259"/>
            <a:ext cx="336590" cy="4207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18835" y="3558421"/>
            <a:ext cx="34581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Deadlock Prevention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918835" y="4053959"/>
            <a:ext cx="35146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Detection and resolution strategies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5739289" y="4690943"/>
            <a:ext cx="7993618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1638" y="4736068"/>
            <a:ext cx="4809411" cy="135719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7988" y="5204222"/>
            <a:ext cx="336590" cy="4207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20364" y="4975384"/>
            <a:ext cx="35803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Priority Management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20364" y="5470922"/>
            <a:ext cx="358032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Prevents reader/writer starvation</a:t>
            </a:r>
            <a:endParaRPr lang="en-US" sz="1850" dirty="0"/>
          </a:p>
        </p:txBody>
      </p:sp>
      <p:sp>
        <p:nvSpPr>
          <p:cNvPr id="17" name="Shape 9"/>
          <p:cNvSpPr/>
          <p:nvPr/>
        </p:nvSpPr>
        <p:spPr>
          <a:xfrm>
            <a:off x="6540818" y="6107906"/>
            <a:ext cx="7192089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109" y="6153031"/>
            <a:ext cx="6412587" cy="1357193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7988" y="6621185"/>
            <a:ext cx="336590" cy="420767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22012" y="6392347"/>
            <a:ext cx="45906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Reader-Writer Lock System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22012" y="6887885"/>
            <a:ext cx="45906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Multiple readers, exclusive writers</a:t>
            </a:r>
            <a:endParaRPr lang="en-US" sz="18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1D7DA16-1A04-3566-AC1D-7A924A805C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10951" y="7503762"/>
            <a:ext cx="2119449" cy="7258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213" y="593408"/>
            <a:ext cx="8389501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Thread Safety Mechanisms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198" y="3545919"/>
            <a:ext cx="9183886" cy="918388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565" y="6845915"/>
            <a:ext cx="364093" cy="45517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198" y="3545919"/>
            <a:ext cx="9183886" cy="918388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8674" y="5123914"/>
            <a:ext cx="364093" cy="45517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3198" y="3545919"/>
            <a:ext cx="9183886" cy="9183886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2975" y="4466213"/>
            <a:ext cx="364093" cy="455176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3198" y="3545919"/>
            <a:ext cx="9183886" cy="9183886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7156" y="5123914"/>
            <a:ext cx="364093" cy="455176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3198" y="3545919"/>
            <a:ext cx="9183886" cy="9183886"/>
          </a:xfrm>
          <a:prstGeom prst="rect">
            <a:avLst/>
          </a:prstGeom>
        </p:spPr>
      </p:pic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08265" y="6845915"/>
            <a:ext cx="364093" cy="455176"/>
          </a:xfrm>
          <a:prstGeom prst="rect">
            <a:avLst/>
          </a:prstGeom>
        </p:spPr>
      </p:pic>
      <p:sp>
        <p:nvSpPr>
          <p:cNvPr id="13" name="Text 1"/>
          <p:cNvSpPr/>
          <p:nvPr/>
        </p:nvSpPr>
        <p:spPr>
          <a:xfrm>
            <a:off x="755213" y="3880723"/>
            <a:ext cx="2365058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Per-File Locks</a:t>
            </a:r>
            <a:endParaRPr lang="en-US" sz="1950" dirty="0"/>
          </a:p>
        </p:txBody>
      </p:sp>
      <p:sp>
        <p:nvSpPr>
          <p:cNvPr id="14" name="Text 2"/>
          <p:cNvSpPr/>
          <p:nvPr/>
        </p:nvSpPr>
        <p:spPr>
          <a:xfrm>
            <a:off x="755213" y="4327446"/>
            <a:ext cx="2365058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Fine-grained control for individual file access</a:t>
            </a:r>
            <a:endParaRPr lang="en-US" sz="1650" dirty="0"/>
          </a:p>
        </p:txBody>
      </p:sp>
      <p:sp>
        <p:nvSpPr>
          <p:cNvPr id="15" name="Text 3"/>
          <p:cNvSpPr/>
          <p:nvPr/>
        </p:nvSpPr>
        <p:spPr>
          <a:xfrm>
            <a:off x="3443883" y="2185868"/>
            <a:ext cx="2365058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Global Lock Registry</a:t>
            </a:r>
            <a:endParaRPr lang="en-US" sz="1950" dirty="0"/>
          </a:p>
        </p:txBody>
      </p:sp>
      <p:sp>
        <p:nvSpPr>
          <p:cNvPr id="16" name="Text 4"/>
          <p:cNvSpPr/>
          <p:nvPr/>
        </p:nvSpPr>
        <p:spPr>
          <a:xfrm>
            <a:off x="3443883" y="2949893"/>
            <a:ext cx="2365058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Protected by mutex for centralized management</a:t>
            </a:r>
            <a:endParaRPr lang="en-US" sz="1650" dirty="0"/>
          </a:p>
        </p:txBody>
      </p:sp>
      <p:sp>
        <p:nvSpPr>
          <p:cNvPr id="17" name="Text 5"/>
          <p:cNvSpPr/>
          <p:nvPr/>
        </p:nvSpPr>
        <p:spPr>
          <a:xfrm>
            <a:off x="6132552" y="1659731"/>
            <a:ext cx="2365177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Atomic Counters</a:t>
            </a:r>
            <a:endParaRPr lang="en-US" sz="1950" dirty="0"/>
          </a:p>
        </p:txBody>
      </p:sp>
      <p:sp>
        <p:nvSpPr>
          <p:cNvPr id="18" name="Text 6"/>
          <p:cNvSpPr/>
          <p:nvPr/>
        </p:nvSpPr>
        <p:spPr>
          <a:xfrm>
            <a:off x="6132552" y="2423755"/>
            <a:ext cx="2365177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 statistics without contention</a:t>
            </a:r>
            <a:endParaRPr lang="en-US" sz="1650" dirty="0"/>
          </a:p>
        </p:txBody>
      </p:sp>
      <p:sp>
        <p:nvSpPr>
          <p:cNvPr id="19" name="Text 7"/>
          <p:cNvSpPr/>
          <p:nvPr/>
        </p:nvSpPr>
        <p:spPr>
          <a:xfrm>
            <a:off x="8821341" y="2185868"/>
            <a:ext cx="2365058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Thread Local Information</a:t>
            </a:r>
            <a:endParaRPr lang="en-US" sz="1950" dirty="0"/>
          </a:p>
        </p:txBody>
      </p:sp>
      <p:sp>
        <p:nvSpPr>
          <p:cNvPr id="20" name="Text 8"/>
          <p:cNvSpPr/>
          <p:nvPr/>
        </p:nvSpPr>
        <p:spPr>
          <a:xfrm>
            <a:off x="8821341" y="2949893"/>
            <a:ext cx="2365058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 debugging and context tracking</a:t>
            </a:r>
            <a:endParaRPr lang="en-US" sz="1650" dirty="0"/>
          </a:p>
        </p:txBody>
      </p:sp>
      <p:sp>
        <p:nvSpPr>
          <p:cNvPr id="21" name="Text 9"/>
          <p:cNvSpPr/>
          <p:nvPr/>
        </p:nvSpPr>
        <p:spPr>
          <a:xfrm>
            <a:off x="11510010" y="3880723"/>
            <a:ext cx="236517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Lock Cleanup</a:t>
            </a:r>
            <a:endParaRPr lang="en-US" sz="1950" dirty="0"/>
          </a:p>
        </p:txBody>
      </p:sp>
      <p:sp>
        <p:nvSpPr>
          <p:cNvPr id="22" name="Text 10"/>
          <p:cNvSpPr/>
          <p:nvPr/>
        </p:nvSpPr>
        <p:spPr>
          <a:xfrm>
            <a:off x="11510010" y="4327446"/>
            <a:ext cx="2365177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Periodic maintenance of abandoned locks</a:t>
            </a:r>
            <a:endParaRPr lang="en-US" sz="16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0348177-BE7A-E75C-7803-71B5B6438B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10951" y="7704414"/>
            <a:ext cx="2119449" cy="5251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244" y="638175"/>
            <a:ext cx="7664053" cy="682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Socket Communication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731" y="1784747"/>
            <a:ext cx="2145863" cy="131576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488" y="2401133"/>
            <a:ext cx="326350" cy="4079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68647" y="2016800"/>
            <a:ext cx="2730222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EOF Markers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5368647" y="2497217"/>
            <a:ext cx="4822627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Special markers for command output termination</a:t>
            </a:r>
            <a:endParaRPr lang="en-US" sz="1800" dirty="0"/>
          </a:p>
        </p:txBody>
      </p:sp>
      <p:sp>
        <p:nvSpPr>
          <p:cNvPr id="7" name="Shape 3"/>
          <p:cNvSpPr/>
          <p:nvPr/>
        </p:nvSpPr>
        <p:spPr>
          <a:xfrm>
            <a:off x="5194578" y="3114199"/>
            <a:ext cx="8565594" cy="15240"/>
          </a:xfrm>
          <a:prstGeom prst="roundRect">
            <a:avLst>
              <a:gd name="adj" fmla="val 228420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40" y="3158490"/>
            <a:ext cx="4291846" cy="1315760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0368" y="3612356"/>
            <a:ext cx="326350" cy="40790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41638" y="3390543"/>
            <a:ext cx="3791069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Chunked Data Protocol</a:t>
            </a:r>
            <a:endParaRPr lang="en-US" sz="2100" dirty="0"/>
          </a:p>
        </p:txBody>
      </p:sp>
      <p:sp>
        <p:nvSpPr>
          <p:cNvPr id="11" name="Text 5"/>
          <p:cNvSpPr/>
          <p:nvPr/>
        </p:nvSpPr>
        <p:spPr>
          <a:xfrm>
            <a:off x="6441638" y="3870960"/>
            <a:ext cx="3791069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Size-prefixed chunks for file transfers</a:t>
            </a:r>
            <a:endParaRPr lang="en-US" sz="1800" dirty="0"/>
          </a:p>
        </p:txBody>
      </p:sp>
      <p:sp>
        <p:nvSpPr>
          <p:cNvPr id="12" name="Shape 6"/>
          <p:cNvSpPr/>
          <p:nvPr/>
        </p:nvSpPr>
        <p:spPr>
          <a:xfrm>
            <a:off x="6267569" y="4487942"/>
            <a:ext cx="7492603" cy="15240"/>
          </a:xfrm>
          <a:prstGeom prst="roundRect">
            <a:avLst>
              <a:gd name="adj" fmla="val 228420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748" y="4532233"/>
            <a:ext cx="6437828" cy="131576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0488" y="4986099"/>
            <a:ext cx="326350" cy="40790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14630" y="4764286"/>
            <a:ext cx="3597473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Reliable Data Transfer</a:t>
            </a:r>
            <a:endParaRPr lang="en-US" sz="2100" dirty="0"/>
          </a:p>
        </p:txBody>
      </p:sp>
      <p:sp>
        <p:nvSpPr>
          <p:cNvPr id="16" name="Text 8"/>
          <p:cNvSpPr/>
          <p:nvPr/>
        </p:nvSpPr>
        <p:spPr>
          <a:xfrm>
            <a:off x="7514630" y="5244703"/>
            <a:ext cx="5033010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Custom send_all/recv_all functions with guarantees</a:t>
            </a:r>
            <a:endParaRPr lang="en-US" sz="1800" dirty="0"/>
          </a:p>
        </p:txBody>
      </p:sp>
      <p:sp>
        <p:nvSpPr>
          <p:cNvPr id="17" name="Text 9"/>
          <p:cNvSpPr/>
          <p:nvPr/>
        </p:nvSpPr>
        <p:spPr>
          <a:xfrm>
            <a:off x="812244" y="6108978"/>
            <a:ext cx="13005911" cy="1484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socket communication layer ensures data integrity through custom send_all and recv_all functions that guarantee complete data transmission even under network instability. The chunked data protocol efficiently handles file transfers by breaking data into manageable size-prefixed chunks. Special EOF markers clearly indicate command output termination, preventing ambiguity in communication streams.</a:t>
            </a:r>
            <a:endParaRPr lang="en-US" sz="1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E22DDF0-9C83-EB6B-8703-87ED106A5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10951" y="7503762"/>
            <a:ext cx="2119449" cy="7258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1567</Words>
  <Application>Microsoft Office PowerPoint</Application>
  <PresentationFormat>Custom</PresentationFormat>
  <Paragraphs>254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Consolas</vt:lpstr>
      <vt:lpstr>Cabin</vt:lpstr>
      <vt:lpstr>Arial</vt:lpstr>
      <vt:lpstr>Unbounded</vt:lpstr>
      <vt:lpstr>Cabin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UTKARSH KUMAR</cp:lastModifiedBy>
  <cp:revision>11</cp:revision>
  <dcterms:created xsi:type="dcterms:W3CDTF">2025-04-26T11:43:56Z</dcterms:created>
  <dcterms:modified xsi:type="dcterms:W3CDTF">2025-04-27T07:59:13Z</dcterms:modified>
</cp:coreProperties>
</file>